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7"/>
  </p:notesMasterIdLst>
  <p:sldIdLst>
    <p:sldId id="256" r:id="rId2"/>
    <p:sldId id="383" r:id="rId3"/>
    <p:sldId id="384" r:id="rId4"/>
    <p:sldId id="343" r:id="rId5"/>
    <p:sldId id="390" r:id="rId6"/>
    <p:sldId id="392" r:id="rId7"/>
    <p:sldId id="396" r:id="rId8"/>
    <p:sldId id="350" r:id="rId9"/>
    <p:sldId id="338" r:id="rId10"/>
    <p:sldId id="352" r:id="rId11"/>
    <p:sldId id="288" r:id="rId12"/>
    <p:sldId id="354" r:id="rId13"/>
    <p:sldId id="353" r:id="rId14"/>
    <p:sldId id="355" r:id="rId15"/>
    <p:sldId id="356" r:id="rId16"/>
    <p:sldId id="278" r:id="rId17"/>
    <p:sldId id="357" r:id="rId18"/>
    <p:sldId id="393" r:id="rId19"/>
    <p:sldId id="394" r:id="rId20"/>
    <p:sldId id="358" r:id="rId21"/>
    <p:sldId id="359" r:id="rId22"/>
    <p:sldId id="360" r:id="rId23"/>
    <p:sldId id="374" r:id="rId24"/>
    <p:sldId id="381" r:id="rId25"/>
    <p:sldId id="375" r:id="rId26"/>
    <p:sldId id="376" r:id="rId27"/>
    <p:sldId id="373" r:id="rId28"/>
    <p:sldId id="377" r:id="rId29"/>
    <p:sldId id="378" r:id="rId30"/>
    <p:sldId id="363" r:id="rId31"/>
    <p:sldId id="368" r:id="rId32"/>
    <p:sldId id="379" r:id="rId33"/>
    <p:sldId id="380" r:id="rId34"/>
    <p:sldId id="395" r:id="rId35"/>
    <p:sldId id="397" r:id="rId36"/>
    <p:sldId id="351" r:id="rId37"/>
    <p:sldId id="370" r:id="rId38"/>
    <p:sldId id="313" r:id="rId39"/>
    <p:sldId id="385" r:id="rId40"/>
    <p:sldId id="386" r:id="rId41"/>
    <p:sldId id="371" r:id="rId42"/>
    <p:sldId id="372" r:id="rId43"/>
    <p:sldId id="387" r:id="rId44"/>
    <p:sldId id="388" r:id="rId45"/>
    <p:sldId id="389" r:id="rId46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cert One" pitchFamily="2" charset="77"/>
      <p:regular r:id="rId54"/>
    </p:embeddedFont>
    <p:embeddedFont>
      <p:font typeface="Teko" panose="02000000000000000000" pitchFamily="2" charset="7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79029-A6B7-314E-8E2F-8AE37DE3CE0F}" v="111" dt="2021-03-14T13:54:47.314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2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75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6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20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911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425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647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10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57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886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39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324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6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75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68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4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47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431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98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69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57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66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52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09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053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008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986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822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634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38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595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873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0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553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893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154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9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22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07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04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21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C4CC-849E-4248-AD53-791A7698DC47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690A-C3B4-9D46-8C95-B3B8822C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3" r:id="rId5"/>
    <p:sldLayoutId id="214748366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5: data reduction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 operations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  <p:pic>
        <p:nvPicPr>
          <p:cNvPr id="42" name="Picture 41" descr="A picture containing object&#10;&#10;Description automatically generated">
            <a:extLst>
              <a:ext uri="{FF2B5EF4-FFF2-40B4-BE49-F238E27FC236}">
                <a16:creationId xmlns:a16="http://schemas.microsoft.com/office/drawing/2014/main" id="{8AF3337F-3758-F04F-863D-E87E6EE00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7" r="29462"/>
          <a:stretch/>
        </p:blipFill>
        <p:spPr>
          <a:xfrm>
            <a:off x="2547110" y="559091"/>
            <a:ext cx="4192049" cy="44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r>
              <a:rPr lang="en-US" b="1" dirty="0"/>
              <a:t>Methods: PCA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CE1CB0-6CCB-9F43-BB63-AEF5003F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10" y="1"/>
            <a:ext cx="834390" cy="747215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6885D12-9901-CB47-9729-C73C6D7A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7170" y="1040130"/>
            <a:ext cx="9020831" cy="3608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5E80F-021F-6241-8321-B1C5A1E7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48" y="2999650"/>
            <a:ext cx="2000250" cy="1791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41358-BE30-A141-B99D-695294FE3B9B}"/>
              </a:ext>
            </a:extLst>
          </p:cNvPr>
          <p:cNvSpPr txBox="1"/>
          <p:nvPr/>
        </p:nvSpPr>
        <p:spPr>
          <a:xfrm>
            <a:off x="3794761" y="1040130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Principal Component Analysis (PCA extracts relevant features, that we call </a:t>
            </a:r>
            <a:r>
              <a:rPr lang="en-US" sz="1800" b="1" dirty="0"/>
              <a:t>Principal Components</a:t>
            </a:r>
            <a:r>
              <a:rPr lang="en-US" sz="1800" dirty="0"/>
              <a:t>,  from a large pool of variables</a:t>
            </a:r>
          </a:p>
          <a:p>
            <a:endParaRPr lang="en-US" sz="1800" dirty="0"/>
          </a:p>
          <a:p>
            <a:r>
              <a:rPr lang="en-US" sz="1800" dirty="0"/>
              <a:t>Each </a:t>
            </a:r>
            <a:r>
              <a:rPr lang="en-US" sz="1800" b="1" dirty="0"/>
              <a:t>Principal Component</a:t>
            </a:r>
            <a:r>
              <a:rPr lang="en-US" sz="1800" dirty="0"/>
              <a:t> describes a new set of orthogonal dimensions in your data that maximize the variance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A95B5-7D3F-474C-BC79-040C96F2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6"/>
            <a:ext cx="9254359" cy="51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18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18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1800" dirty="0"/>
              <a:t>X -&gt; data matrix (m by n) to apply PCA (rows observations, col variables)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Coeff -&gt; matrix (n by n) PCA coefficients each col is one PC, rows are weights for your variables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Score -&gt; matrix (m by n) how much a given observation ‘scores’ or ‘loads’ onto a PC</a:t>
            </a:r>
          </a:p>
          <a:p>
            <a:pPr lvl="1"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105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18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18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18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1800" dirty="0" err="1"/>
              <a:t>Tsquared</a:t>
            </a:r>
            <a:r>
              <a:rPr lang="en-CA" sz="18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Mu -&gt; estimated means of each variable </a:t>
            </a:r>
          </a:p>
          <a:p>
            <a:pPr lvl="1"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2796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18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18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18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1800" dirty="0" err="1"/>
              <a:t>Tsquared</a:t>
            </a:r>
            <a:r>
              <a:rPr lang="en-CA" sz="18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Mu -&gt; estimated means of each variable </a:t>
            </a:r>
          </a:p>
          <a:p>
            <a:pPr lvl="1" algn="l"/>
            <a:endParaRPr lang="en-US" sz="1800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9FBF5591-026B-4949-AD21-C38C2E92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26" y="0"/>
            <a:ext cx="6911948" cy="5183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307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/>
              <a:t>In Generally, you want to normalize your data </a:t>
            </a:r>
            <a:r>
              <a:rPr lang="en-US" sz="2400" b="1" dirty="0"/>
              <a:t>BEFORE</a:t>
            </a:r>
            <a:r>
              <a:rPr lang="en-US" sz="2400" dirty="0"/>
              <a:t> running a PCA both by subtracting the mean of each column and dividing by the standard deviation of each column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You can’t compare apples to oranges or cm to volts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4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6E4B-D08A-F141-A8C5-31384078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C28DC-95B3-7F4B-94F3-EF5ECB48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232"/>
            <a:ext cx="9144000" cy="5031036"/>
          </a:xfrm>
        </p:spPr>
      </p:pic>
    </p:spTree>
    <p:extLst>
      <p:ext uri="{BB962C8B-B14F-4D97-AF65-F5344CB8AC3E}">
        <p14:creationId xmlns:p14="http://schemas.microsoft.com/office/powerpoint/2010/main" val="8589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73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1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652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translating our data into a new space, we can simply rotate it back to where it began:	</a:t>
            </a:r>
          </a:p>
          <a:p>
            <a:pPr algn="l"/>
            <a:endParaRPr lang="en-US" sz="2000" dirty="0"/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3D8AD7-EB3D-044C-864D-6A51F0D0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9" y="1098593"/>
            <a:ext cx="3810476" cy="34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5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690974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Problem described in mathematics where there are two signals (i.e., sources) that you must disentangle from one another. But how do we go about solving this problem?</a:t>
            </a:r>
          </a:p>
        </p:txBody>
      </p:sp>
    </p:spTree>
    <p:extLst>
      <p:ext uri="{BB962C8B-B14F-4D97-AF65-F5344CB8AC3E}">
        <p14:creationId xmlns:p14="http://schemas.microsoft.com/office/powerpoint/2010/main" val="428812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7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4F2B3-4640-CF4A-B6F4-ECC9552737ED}"/>
              </a:ext>
            </a:extLst>
          </p:cNvPr>
          <p:cNvSpPr txBox="1"/>
          <p:nvPr/>
        </p:nvSpPr>
        <p:spPr>
          <a:xfrm>
            <a:off x="3007145" y="1893148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Hidden Variables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C11975-4769-454D-A4FE-36A86AED6F51}"/>
              </a:ext>
            </a:extLst>
          </p:cNvPr>
          <p:cNvSpPr txBox="1"/>
          <p:nvPr/>
        </p:nvSpPr>
        <p:spPr>
          <a:xfrm>
            <a:off x="3350365" y="4537287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146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624" y="1579470"/>
            <a:ext cx="2709547" cy="2709547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3197470" y="1730876"/>
            <a:ext cx="2405854" cy="24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0615" y="2907411"/>
            <a:ext cx="1386129" cy="1386129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2242" y="2232431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89947" y="2892599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541647" y="3446586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815769" y="3414359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pic>
        <p:nvPicPr>
          <p:cNvPr id="49" name="Graphic 48" descr="Dancing with solid fill">
            <a:extLst>
              <a:ext uri="{FF2B5EF4-FFF2-40B4-BE49-F238E27FC236}">
                <a16:creationId xmlns:a16="http://schemas.microsoft.com/office/drawing/2014/main" id="{67F4E4AA-489E-664F-878A-7C5789FA56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7276" y="4032751"/>
            <a:ext cx="914400" cy="9144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DA1AF9-44AC-704A-921A-E7B6494C0F70}"/>
              </a:ext>
            </a:extLst>
          </p:cNvPr>
          <p:cNvCxnSpPr>
            <a:cxnSpLocks/>
          </p:cNvCxnSpPr>
          <p:nvPr/>
        </p:nvCxnSpPr>
        <p:spPr>
          <a:xfrm>
            <a:off x="5071866" y="2824843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370FFA-511B-B342-BC5A-EF34E4B30633}"/>
              </a:ext>
            </a:extLst>
          </p:cNvPr>
          <p:cNvCxnSpPr>
            <a:cxnSpLocks/>
          </p:cNvCxnSpPr>
          <p:nvPr/>
        </p:nvCxnSpPr>
        <p:spPr>
          <a:xfrm flipH="1">
            <a:off x="3272915" y="2836639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7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Independent component analysis is one way we have approached this problem mathematically.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algorithm attempts to decompose a complex signal into its many sub-signals or sources</a:t>
            </a:r>
          </a:p>
        </p:txBody>
      </p:sp>
    </p:spTree>
    <p:extLst>
      <p:ext uri="{BB962C8B-B14F-4D97-AF65-F5344CB8AC3E}">
        <p14:creationId xmlns:p14="http://schemas.microsoft.com/office/powerpoint/2010/main" val="68934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Thus, it answers a different question than PCA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Whereas PCA answers the question of representing your data with new dimensions, ICA asks what sources make up your complex signal</a:t>
            </a:r>
          </a:p>
        </p:txBody>
      </p:sp>
    </p:spTree>
    <p:extLst>
      <p:ext uri="{BB962C8B-B14F-4D97-AF65-F5344CB8AC3E}">
        <p14:creationId xmlns:p14="http://schemas.microsoft.com/office/powerpoint/2010/main" val="99628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580199" y="4349850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74403" y="47605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0" y="309828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94422" y="379490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6721786" y="409649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1092" y="1039417"/>
            <a:ext cx="7779618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ICA finds components that are statistically independent from one another (i.e., independent sources)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There are various methods to solve this (e.g., </a:t>
            </a:r>
            <a:r>
              <a:rPr lang="en-US" sz="2400" dirty="0" err="1"/>
              <a:t>FastICA</a:t>
            </a:r>
            <a:r>
              <a:rPr lang="en-US" sz="2400" dirty="0"/>
              <a:t>, infomax etc.) That rely on different strategies like minimizing the Mutual Information between components </a:t>
            </a:r>
          </a:p>
        </p:txBody>
      </p:sp>
    </p:spTree>
    <p:extLst>
      <p:ext uri="{BB962C8B-B14F-4D97-AF65-F5344CB8AC3E}">
        <p14:creationId xmlns:p14="http://schemas.microsoft.com/office/powerpoint/2010/main" val="151767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Can you describe your crush on the same dimensions using fewer words? 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6792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18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18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1800" dirty="0"/>
              <a:t>X -&gt; data matrix (m by n) to apply PCA (rows observations, col variables)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Coeff -&gt; matrix (n by n) PCA coefficients each col is one PC, rows are weights for your variables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Score -&gt; matrix (m by n) how much a given observation ‘scores’ or ‘loads’ onto a PC</a:t>
            </a:r>
          </a:p>
          <a:p>
            <a:pPr lvl="1"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38158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0" y="1322737"/>
            <a:ext cx="8805865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ICA is typically used to remove components or sources from your data (i.e., clean the data of artifacts)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Similarly, ICA is used to extract sources from noisy data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This is a type of feature extraction if you believe your data is coming from a fixed number of independent sources which are linearly mixed together.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1374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255182" y="4469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492614" y="4651336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-35928" y="1151100"/>
            <a:ext cx="7103048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Underdetermined matrices occur when you have less observations than you have sources (i.e., more songs mixed together than microphones to record the songs) . This may make finding the sources more difficult.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Sometimes we know how many sources we want to unmix from our data, or the source itself, other times we do not know the number or identity of the source</a:t>
            </a:r>
            <a:endParaRPr lang="en-US" sz="2000" dirty="0"/>
          </a:p>
        </p:txBody>
      </p:sp>
      <p:pic>
        <p:nvPicPr>
          <p:cNvPr id="3" name="Graphic 2" descr="Radio microphone with solid fill">
            <a:extLst>
              <a:ext uri="{FF2B5EF4-FFF2-40B4-BE49-F238E27FC236}">
                <a16:creationId xmlns:a16="http://schemas.microsoft.com/office/drawing/2014/main" id="{B61A8209-E736-984C-8858-76D1E2B8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383" y="3365762"/>
            <a:ext cx="914400" cy="914400"/>
          </a:xfrm>
          <a:prstGeom prst="rect">
            <a:avLst/>
          </a:prstGeom>
        </p:spPr>
      </p:pic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3FB7F55A-5BAB-BB42-A39F-CE432D418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476" y="2545739"/>
            <a:ext cx="914400" cy="914400"/>
          </a:xfrm>
          <a:prstGeom prst="rect">
            <a:avLst/>
          </a:prstGeom>
        </p:spPr>
      </p:pic>
      <p:pic>
        <p:nvPicPr>
          <p:cNvPr id="24" name="Graphic 23" descr="Voice outline">
            <a:extLst>
              <a:ext uri="{FF2B5EF4-FFF2-40B4-BE49-F238E27FC236}">
                <a16:creationId xmlns:a16="http://schemas.microsoft.com/office/drawing/2014/main" id="{FC83304C-0CCB-C040-B981-3C42D1486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4973" y="2195526"/>
            <a:ext cx="914400" cy="914400"/>
          </a:xfrm>
          <a:prstGeom prst="rect">
            <a:avLst/>
          </a:prstGeom>
        </p:spPr>
      </p:pic>
      <p:pic>
        <p:nvPicPr>
          <p:cNvPr id="25" name="Graphic 24" descr="Voice outline">
            <a:extLst>
              <a:ext uri="{FF2B5EF4-FFF2-40B4-BE49-F238E27FC236}">
                <a16:creationId xmlns:a16="http://schemas.microsoft.com/office/drawing/2014/main" id="{08E21DE9-107C-204A-B4E7-1EF4FFE26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9025" y="1822196"/>
            <a:ext cx="914400" cy="914400"/>
          </a:xfrm>
          <a:prstGeom prst="rect">
            <a:avLst/>
          </a:prstGeom>
        </p:spPr>
      </p:pic>
      <p:pic>
        <p:nvPicPr>
          <p:cNvPr id="26" name="Graphic 25" descr="Voice outline">
            <a:extLst>
              <a:ext uri="{FF2B5EF4-FFF2-40B4-BE49-F238E27FC236}">
                <a16:creationId xmlns:a16="http://schemas.microsoft.com/office/drawing/2014/main" id="{9B4DFBC0-D55C-6743-A48C-6F2B7B168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65741" y="14488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4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3200" b="1" dirty="0"/>
              <a:t>	    PCA</a:t>
            </a:r>
          </a:p>
          <a:p>
            <a:pPr lvl="1" algn="l"/>
            <a:r>
              <a:rPr lang="en-US" sz="2000" dirty="0"/>
              <a:t>Finds orthogonal components</a:t>
            </a:r>
          </a:p>
          <a:p>
            <a:pPr lvl="1" algn="l"/>
            <a:r>
              <a:rPr lang="en-US" sz="2000" dirty="0"/>
              <a:t>Finds components that maximize variance</a:t>
            </a:r>
          </a:p>
          <a:p>
            <a:pPr lvl="1" algn="l"/>
            <a:r>
              <a:rPr lang="en-US" sz="2000" dirty="0"/>
              <a:t>Features ordered in terms of variance explained</a:t>
            </a:r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r>
              <a:rPr lang="en-US" sz="3200" b="1" dirty="0"/>
              <a:t>	     ICA</a:t>
            </a:r>
          </a:p>
          <a:p>
            <a:pPr lvl="1" algn="l"/>
            <a:r>
              <a:rPr lang="en-US" sz="2000" dirty="0"/>
              <a:t>Finds Statistically Independent (⬇️ MI) components </a:t>
            </a:r>
          </a:p>
          <a:p>
            <a:pPr lvl="1" algn="l"/>
            <a:r>
              <a:rPr lang="en-US" sz="2000" dirty="0"/>
              <a:t>Solution for the blind source separation problem</a:t>
            </a:r>
          </a:p>
          <a:p>
            <a:pPr lvl="1" algn="l"/>
            <a:r>
              <a:rPr lang="en-US" sz="2000" dirty="0"/>
              <a:t>Finds components that share no Mutual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1166528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667951" y="2164430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similar</a:t>
            </a:r>
            <a:r>
              <a:rPr lang="en-CA" dirty="0"/>
              <a:t>l</a:t>
            </a:r>
            <a:r>
              <a:rPr lang="en" dirty="0"/>
              <a:t>y reduce data by categorizing it into groups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18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975337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/>
              <a:t>The previous techniques allow you to reduce data in terms of their dimensions, attempting to describe observations along new dimensions that are more interesting to you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We can also reduce data by clustering or grouping them into a smaller number of cliques </a:t>
            </a:r>
          </a:p>
        </p:txBody>
      </p:sp>
    </p:spTree>
    <p:extLst>
      <p:ext uri="{BB962C8B-B14F-4D97-AF65-F5344CB8AC3E}">
        <p14:creationId xmlns:p14="http://schemas.microsoft.com/office/powerpoint/2010/main" val="3188385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975337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/>
              <a:t>The previous techniques allow you to reduce data in terms of their dimensions, attempting to describe observations along new dimensions that are more interesting to you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We can also reduce data by clustering or grouping them into a smaller number of cliques </a:t>
            </a:r>
          </a:p>
        </p:txBody>
      </p:sp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37D51064-7EBD-1643-AB92-5D70491C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80" y="1240741"/>
            <a:ext cx="5979640" cy="3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6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61419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An algorithmic way to determine which cluster a given observation belongs to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Based on a simple strategy where you move k clusters around a feature space F trying to reduce the distance between your data and the cluster k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68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5E78F-82BD-5A45-B29F-4FD64DD23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861"/>
            <a:ext cx="9144000" cy="5120639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CE1CB0-6CCB-9F43-BB63-AEF5003F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610" y="1"/>
            <a:ext cx="834390" cy="7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61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We randomly place two centroids k1 (red) and k2 (blue). </a:t>
            </a:r>
          </a:p>
          <a:p>
            <a:pPr algn="l"/>
            <a:r>
              <a:rPr lang="en-US" sz="2000" dirty="0"/>
              <a:t>We then compute the distance between each data point and both centroids. </a:t>
            </a:r>
          </a:p>
          <a:p>
            <a:pPr algn="l"/>
            <a:r>
              <a:rPr lang="en-US" sz="2000" dirty="0"/>
              <a:t>Classify each data point based on which centroid they are closest too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would you want to reduce your dimensions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489476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Data sometimes comes to us in a high dimensional space (e.g., EEG recordings from 200+ electrodes). While we are interested in global patterns we may not be interested in every electrode. We want a way to summarize information across the hundred of variables (i.e., electrodes) 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8057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Move the centroids (red and blue) to the center of the data they are associated with</a:t>
            </a:r>
          </a:p>
          <a:p>
            <a:pPr algn="l"/>
            <a:r>
              <a:rPr lang="en-US" sz="2000" dirty="0"/>
              <a:t>Repeat the above steps until the centroids stop moving around the feature space and settle down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It is necessary to standardize your data BEFORE running K-means. You want your features on equal footing. Features with large means or variance could be weighted more than your other features (i.e. meters vs micro volts)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5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You can do this with a </a:t>
            </a:r>
            <a:r>
              <a:rPr lang="en-US" sz="2000" b="1" i="1" dirty="0">
                <a:solidFill>
                  <a:schemeClr val="accent3"/>
                </a:solidFill>
              </a:rPr>
              <a:t>training</a:t>
            </a:r>
            <a:r>
              <a:rPr lang="en-US" sz="2000" dirty="0">
                <a:solidFill>
                  <a:schemeClr val="accent3"/>
                </a:solidFill>
              </a:rPr>
              <a:t> and </a:t>
            </a:r>
            <a:r>
              <a:rPr lang="en-US" sz="2000" b="1" i="1" dirty="0">
                <a:solidFill>
                  <a:schemeClr val="accent3"/>
                </a:solidFill>
              </a:rPr>
              <a:t>testing</a:t>
            </a:r>
            <a:r>
              <a:rPr lang="en-US" sz="2000" dirty="0">
                <a:solidFill>
                  <a:schemeClr val="accent3"/>
                </a:solidFill>
              </a:rPr>
              <a:t> set. This is highly recommended as to avoid overfitting (see class 7)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The optimal values of k are determined several ways:</a:t>
            </a:r>
          </a:p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</a:p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3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  <a:endParaRPr lang="en-CA" sz="20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Ratio of between cluster dispersion against within cluster dispersion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Tight-knit clusters that are further apart get better scores, are described as better defined clusters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160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For each point, measures how similar the observation is to its cluster. Values range from -1 to 1, unrelated to very related respectively 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When looking at silhouette plots, one should expect to see all positive values that are very high (a ‘box’ per cluster)</a:t>
            </a:r>
          </a:p>
        </p:txBody>
      </p:sp>
    </p:spTree>
    <p:extLst>
      <p:ext uri="{BB962C8B-B14F-4D97-AF65-F5344CB8AC3E}">
        <p14:creationId xmlns:p14="http://schemas.microsoft.com/office/powerpoint/2010/main" val="1087762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Compares the distance between clusters against the size of the cluster itself. Favours small clusters that are father apart 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9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Like a questionnaire in psychology research, observations of all your measures (i.e., questions on a questionnaire) can be described by latent variables that may be of interest to you (i.e., personality) </a:t>
            </a:r>
          </a:p>
        </p:txBody>
      </p:sp>
    </p:spTree>
    <p:extLst>
      <p:ext uri="{BB962C8B-B14F-4D97-AF65-F5344CB8AC3E}">
        <p14:creationId xmlns:p14="http://schemas.microsoft.com/office/powerpoint/2010/main" val="364053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8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428227-598D-8942-A63D-B621B850D50B}"/>
              </a:ext>
            </a:extLst>
          </p:cNvPr>
          <p:cNvSpPr txBox="1"/>
          <p:nvPr/>
        </p:nvSpPr>
        <p:spPr>
          <a:xfrm>
            <a:off x="3230839" y="1262059"/>
            <a:ext cx="269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YOU’RE A GEMINI</a:t>
            </a:r>
          </a:p>
        </p:txBody>
      </p:sp>
    </p:spTree>
    <p:extLst>
      <p:ext uri="{BB962C8B-B14F-4D97-AF65-F5344CB8AC3E}">
        <p14:creationId xmlns:p14="http://schemas.microsoft.com/office/powerpoint/2010/main" val="173262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vs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5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404438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3702</TotalTime>
  <Words>1825</Words>
  <Application>Microsoft Macintosh PowerPoint</Application>
  <PresentationFormat>On-screen Show (16:9)</PresentationFormat>
  <Paragraphs>174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Teko</vt:lpstr>
      <vt:lpstr>Concert One</vt:lpstr>
      <vt:lpstr>Baloo 2</vt:lpstr>
      <vt:lpstr>Calibri</vt:lpstr>
      <vt:lpstr>Arial</vt:lpstr>
      <vt:lpstr>Virtual Campaign by Slidesgo</vt:lpstr>
      <vt:lpstr>MATLAB </vt:lpstr>
      <vt:lpstr>What is data reduction?</vt:lpstr>
      <vt:lpstr>What is data reduction?</vt:lpstr>
      <vt:lpstr>Why would you want to reduce your dimensions</vt:lpstr>
      <vt:lpstr>Data reduction</vt:lpstr>
      <vt:lpstr>Data reduction</vt:lpstr>
      <vt:lpstr>Data reduction</vt:lpstr>
      <vt:lpstr>ICA vs PCA</vt:lpstr>
      <vt:lpstr>Principal Component Analysis </vt:lpstr>
      <vt:lpstr>Set operations</vt:lpstr>
      <vt:lpstr>Methods: PCA</vt:lpstr>
      <vt:lpstr>PCA </vt:lpstr>
      <vt:lpstr>PCA </vt:lpstr>
      <vt:lpstr>PCA </vt:lpstr>
      <vt:lpstr>Normalizing data</vt:lpstr>
      <vt:lpstr>PowerPoint Presentation</vt:lpstr>
      <vt:lpstr>A Note</vt:lpstr>
      <vt:lpstr>A Note</vt:lpstr>
      <vt:lpstr>A Note</vt:lpstr>
      <vt:lpstr>A Note</vt:lpstr>
      <vt:lpstr>ICA</vt:lpstr>
      <vt:lpstr>Blind Source Separation Problem</vt:lpstr>
      <vt:lpstr>Blind Source Separation Problem</vt:lpstr>
      <vt:lpstr>Blind Source Separation Problem</vt:lpstr>
      <vt:lpstr>Blind Source Separation Problem</vt:lpstr>
      <vt:lpstr>Blind Source Separation Problem</vt:lpstr>
      <vt:lpstr>Independent Component Analysis </vt:lpstr>
      <vt:lpstr>Independent Component Analysis </vt:lpstr>
      <vt:lpstr>Independent Component Analysis </vt:lpstr>
      <vt:lpstr>ICA </vt:lpstr>
      <vt:lpstr>A Note</vt:lpstr>
      <vt:lpstr>A Note</vt:lpstr>
      <vt:lpstr>Comparison</vt:lpstr>
      <vt:lpstr>We can similarly reduce data by categorizing it into groups</vt:lpstr>
      <vt:lpstr>K-means</vt:lpstr>
      <vt:lpstr>K-means</vt:lpstr>
      <vt:lpstr>K-means</vt:lpstr>
      <vt:lpstr>PowerPoint Presentation</vt:lpstr>
      <vt:lpstr>K-means</vt:lpstr>
      <vt:lpstr>K-means</vt:lpstr>
      <vt:lpstr>K-means</vt:lpstr>
      <vt:lpstr>Determining how many k is too many k</vt:lpstr>
      <vt:lpstr>Determining how many k is too many k</vt:lpstr>
      <vt:lpstr>Determining how many k is too many k</vt:lpstr>
      <vt:lpstr>Determining how many k is too many 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30</cp:revision>
  <dcterms:modified xsi:type="dcterms:W3CDTF">2021-03-15T13:26:33Z</dcterms:modified>
</cp:coreProperties>
</file>